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76" r:id="rId3"/>
    <p:sldId id="388" r:id="rId4"/>
    <p:sldId id="376" r:id="rId5"/>
    <p:sldId id="389" r:id="rId6"/>
    <p:sldId id="390" r:id="rId7"/>
    <p:sldId id="391" r:id="rId8"/>
    <p:sldId id="392" r:id="rId9"/>
    <p:sldId id="393" r:id="rId10"/>
    <p:sldId id="394" r:id="rId11"/>
    <p:sldId id="396" r:id="rId12"/>
    <p:sldId id="397" r:id="rId13"/>
    <p:sldId id="398" r:id="rId14"/>
    <p:sldId id="400" r:id="rId15"/>
    <p:sldId id="399" r:id="rId16"/>
    <p:sldId id="377" r:id="rId17"/>
    <p:sldId id="401" r:id="rId18"/>
    <p:sldId id="381" r:id="rId19"/>
    <p:sldId id="402" r:id="rId20"/>
    <p:sldId id="403" r:id="rId21"/>
    <p:sldId id="404" r:id="rId22"/>
    <p:sldId id="405" r:id="rId23"/>
    <p:sldId id="406" r:id="rId24"/>
    <p:sldId id="408" r:id="rId25"/>
    <p:sldId id="409" r:id="rId26"/>
    <p:sldId id="383" r:id="rId27"/>
    <p:sldId id="407" r:id="rId28"/>
    <p:sldId id="410" r:id="rId29"/>
    <p:sldId id="385" r:id="rId30"/>
    <p:sldId id="373" r:id="rId31"/>
    <p:sldId id="344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5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01/12/2014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5.png"/><Relationship Id="rId7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26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07/01/2014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55576" y="393305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Aula 19 – Interpolação – Parte 1</a:t>
            </a:r>
            <a:endParaRPr lang="pt-BR" sz="32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Dados os pontos</a:t>
            </a:r>
            <a:r>
              <a:rPr lang="pt-BR" baseline="0" dirty="0" smtClean="0"/>
              <a:t> tabelados abaixo, descreva um polinômio que passe exatamente pelos pontos tabelados.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A reta y=x+2 é o único polinômio (polinômio interpolador) que passa por (1,3) e (2,4).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8614"/>
              </p:ext>
            </p:extLst>
          </p:nvPr>
        </p:nvGraphicFramePr>
        <p:xfrm>
          <a:off x="2627784" y="3212976"/>
          <a:ext cx="3456384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1224136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xi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f(xi)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(Exemplo 5.1)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797152"/>
            <a:ext cx="8153400" cy="129884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8840"/>
            <a:ext cx="8839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(Exemplo 5.1)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39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20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0" y="3501008"/>
            <a:ext cx="5943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4" y="4509120"/>
            <a:ext cx="3895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4581128"/>
            <a:ext cx="4200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19" y="6218262"/>
            <a:ext cx="21717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97" y="6237312"/>
            <a:ext cx="5095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Comentários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“Essa forma de aproximar funções (interpolação) só será desejável caso tenhamos certeza sobre a </a:t>
            </a:r>
            <a:r>
              <a:rPr lang="pt-BR" dirty="0" err="1" smtClean="0"/>
              <a:t>corretude</a:t>
            </a:r>
            <a:r>
              <a:rPr lang="pt-BR" dirty="0" smtClean="0"/>
              <a:t> dos valores da tabela, pois, de outra forma, não temos uma boa explicação para as perguntas: Por que a preocupação de passar por pontos duvidosos? Não seria melhor um ajustamento?” [1]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04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Qual a diferença</a:t>
            </a:r>
            <a:r>
              <a:rPr lang="pt-BR" baseline="0" dirty="0" smtClean="0"/>
              <a:t> entre Interpolação e Ajustamento</a:t>
            </a:r>
            <a:r>
              <a:rPr lang="pt-BR" dirty="0" smtClean="0"/>
              <a:t>?</a:t>
            </a:r>
          </a:p>
          <a:p>
            <a:r>
              <a:rPr lang="pt-BR" dirty="0" smtClean="0"/>
              <a:t>Ajustamento</a:t>
            </a:r>
          </a:p>
          <a:p>
            <a:pPr lvl="1"/>
            <a:r>
              <a:rPr lang="pt-BR" dirty="0" smtClean="0"/>
              <a:t>Num ajustamento, nós construímos</a:t>
            </a:r>
            <a:r>
              <a:rPr lang="pt-BR" baseline="0" dirty="0" smtClean="0"/>
              <a:t> uma curva que se aproxima (se ajusta) dos pontos.</a:t>
            </a:r>
          </a:p>
          <a:p>
            <a:pPr lvl="1"/>
            <a:r>
              <a:rPr lang="pt-BR" dirty="0" smtClean="0"/>
              <a:t>Podemos extrapolar a análise para além dos extremos.</a:t>
            </a:r>
            <a:endParaRPr lang="pt-BR" baseline="0" dirty="0" smtClean="0"/>
          </a:p>
          <a:p>
            <a:r>
              <a:rPr lang="pt-BR" baseline="0" dirty="0" smtClean="0"/>
              <a:t>Interpolação</a:t>
            </a:r>
          </a:p>
          <a:p>
            <a:pPr lvl="1"/>
            <a:r>
              <a:rPr lang="pt-BR" baseline="0" dirty="0" smtClean="0"/>
              <a:t>Na interpolação, nós construímos uma curva que passa por todos os pontos.</a:t>
            </a:r>
          </a:p>
          <a:p>
            <a:pPr lvl="1"/>
            <a:r>
              <a:rPr lang="pt-BR" dirty="0" smtClean="0"/>
              <a:t>Não podemos extrapolar a análise para além dos extremos.  Ajuda a estimar pontos entre [x</a:t>
            </a:r>
            <a:r>
              <a:rPr lang="pt-BR" baseline="-25000" dirty="0" smtClean="0"/>
              <a:t>0</a:t>
            </a:r>
            <a:r>
              <a:rPr lang="pt-BR" dirty="0" smtClean="0"/>
              <a:t>; </a:t>
            </a:r>
            <a:r>
              <a:rPr lang="pt-BR" dirty="0" err="1" smtClean="0"/>
              <a:t>x</a:t>
            </a:r>
            <a:r>
              <a:rPr lang="pt-BR" baseline="-25000" dirty="0" err="1" smtClean="0"/>
              <a:t>n</a:t>
            </a:r>
            <a:r>
              <a:rPr lang="pt-BR" dirty="0" smtClean="0"/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4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a diferença entre Interpolação e Ajustamento?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" y="1807722"/>
            <a:ext cx="6569833" cy="419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5998096"/>
            <a:ext cx="81534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327304" y="5998094"/>
            <a:ext cx="1816696" cy="7988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Fonte: [3]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50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</a:t>
            </a:r>
            <a:r>
              <a:rPr lang="pt-BR" baseline="0" dirty="0" smtClean="0"/>
              <a:t> Exemplo 5.1...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365103"/>
            <a:ext cx="8153400" cy="1730895"/>
          </a:xfrm>
        </p:spPr>
        <p:txBody>
          <a:bodyPr/>
          <a:lstStyle/>
          <a:p>
            <a:r>
              <a:rPr lang="pt-BR" dirty="0" smtClean="0"/>
              <a:t>Nós utilizamos sistemas lineares para resolver o problema.</a:t>
            </a:r>
          </a:p>
          <a:p>
            <a:r>
              <a:rPr lang="pt-BR" dirty="0" smtClean="0"/>
              <a:t>Existe outra forma?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8840"/>
            <a:ext cx="8839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Polinômio Interpolador de </a:t>
            </a:r>
            <a:r>
              <a:rPr lang="pt-BR" dirty="0" err="1" smtClean="0"/>
              <a:t>Lagrange</a:t>
            </a:r>
            <a:r>
              <a:rPr lang="pt-BR" dirty="0" smtClean="0"/>
              <a:t> (</a:t>
            </a:r>
            <a:r>
              <a:rPr lang="pt-BR" dirty="0" err="1" smtClean="0"/>
              <a:t>Teo</a:t>
            </a:r>
            <a:r>
              <a:rPr lang="pt-BR" dirty="0" smtClean="0"/>
              <a:t>.</a:t>
            </a:r>
            <a:r>
              <a:rPr lang="pt-BR" baseline="0" dirty="0" smtClean="0"/>
              <a:t> 5.1)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805264"/>
            <a:ext cx="8153400" cy="290736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63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3813"/>
            <a:ext cx="4143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18" y="4690609"/>
            <a:ext cx="4105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80728"/>
          </a:xfrm>
        </p:spPr>
        <p:txBody>
          <a:bodyPr/>
          <a:lstStyle/>
          <a:p>
            <a:r>
              <a:rPr lang="pt-BR" dirty="0" smtClean="0"/>
              <a:t>Qual o polinômio interpolador de </a:t>
            </a:r>
            <a:r>
              <a:rPr lang="pt-BR" dirty="0" err="1" smtClean="0"/>
              <a:t>Lagrange</a:t>
            </a:r>
            <a:r>
              <a:rPr lang="pt-BR" dirty="0" smtClean="0"/>
              <a:t> para o problema do Exemplo 5.1?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467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4143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23" y="4869160"/>
            <a:ext cx="6143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2460" y="5949280"/>
            <a:ext cx="8153400" cy="7703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Fica faltando explicitar L...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3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no Quadro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20688"/>
          </a:xfrm>
        </p:spPr>
        <p:txBody>
          <a:bodyPr/>
          <a:lstStyle/>
          <a:p>
            <a:r>
              <a:rPr lang="pt-BR" dirty="0" smtClean="0"/>
              <a:t>Detalhar o valor de Li abaixo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71700"/>
            <a:ext cx="3143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4487416"/>
            <a:ext cx="8153400" cy="820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Indicar os valores de L</a:t>
            </a:r>
            <a:r>
              <a:rPr lang="pt-BR" baseline="-25000" dirty="0" smtClean="0"/>
              <a:t>0</a:t>
            </a:r>
            <a:r>
              <a:rPr lang="pt-BR" dirty="0" smtClean="0"/>
              <a:t>, L</a:t>
            </a:r>
            <a:r>
              <a:rPr lang="pt-BR" baseline="-25000" dirty="0" smtClean="0"/>
              <a:t>1</a:t>
            </a:r>
            <a:r>
              <a:rPr lang="pt-BR" dirty="0" smtClean="0"/>
              <a:t> e L</a:t>
            </a:r>
            <a:r>
              <a:rPr lang="pt-BR" baseline="-25000" dirty="0" smtClean="0"/>
              <a:t>2</a:t>
            </a:r>
            <a:r>
              <a:rPr lang="pt-BR" dirty="0"/>
              <a:t> </a:t>
            </a:r>
            <a:r>
              <a:rPr lang="pt-BR" dirty="0" smtClean="0"/>
              <a:t>para n=2.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9" y="3429000"/>
            <a:ext cx="8686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5" y="5085184"/>
            <a:ext cx="3219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61" y="5950792"/>
            <a:ext cx="3228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333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5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um dado problema, foram encontrados os seguintes pontos: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Como poderíamos estimar os valores de f(x) para x=0,5? E para 1,2? E 1,6?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267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5.1 (</a:t>
            </a:r>
            <a:r>
              <a:rPr lang="pt-BR" dirty="0" err="1" smtClean="0"/>
              <a:t>Lagrange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808"/>
            <a:ext cx="8839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69160"/>
            <a:ext cx="3810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1152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30846"/>
            <a:ext cx="1171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6" y="5664271"/>
            <a:ext cx="933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5.1 (</a:t>
            </a:r>
            <a:r>
              <a:rPr lang="pt-BR" dirty="0" err="1" smtClean="0"/>
              <a:t>Lagrange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00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20" y="176193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1457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7" y="3645024"/>
            <a:ext cx="3019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89" y="3543426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84" y="3447143"/>
            <a:ext cx="1495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2952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83" y="5192914"/>
            <a:ext cx="3657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5.1 (</a:t>
            </a:r>
            <a:r>
              <a:rPr lang="pt-BR" dirty="0" err="1" smtClean="0"/>
              <a:t>Lagrange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057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4" y="3068960"/>
            <a:ext cx="711358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4" y="4488185"/>
            <a:ext cx="66182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5" y="5616217"/>
            <a:ext cx="1866900" cy="695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de sala - Exemplo 5.2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733256"/>
            <a:ext cx="8153400" cy="362744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2" y="1700808"/>
            <a:ext cx="8810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35" y="2846200"/>
            <a:ext cx="6257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05064"/>
            <a:ext cx="8905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de sala - Exemplo 5.2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29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6" y="1772816"/>
            <a:ext cx="2609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83" y="1772816"/>
            <a:ext cx="2657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3" y="2636912"/>
            <a:ext cx="8724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515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6" y="4653136"/>
            <a:ext cx="8924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34" y="6021288"/>
            <a:ext cx="4400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5.1 (Prova)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56277" y="2974471"/>
            <a:ext cx="8153400" cy="2919979"/>
          </a:xfrm>
        </p:spPr>
        <p:txBody>
          <a:bodyPr/>
          <a:lstStyle/>
          <a:p>
            <a:r>
              <a:rPr lang="pt-BR" dirty="0" smtClean="0"/>
              <a:t>Existência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6084168" cy="120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751157" cy="5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73643"/>
            <a:ext cx="2725859" cy="85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3851920" y="2041607"/>
            <a:ext cx="1512168" cy="523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7884368" cy="5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6411361" cy="10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6533"/>
            <a:ext cx="6624736" cy="3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949280"/>
            <a:ext cx="1728192" cy="3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81" y="5805264"/>
            <a:ext cx="2846278" cy="7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13" y="6021288"/>
            <a:ext cx="3491846" cy="30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5.1 (Prova)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Existência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r>
              <a:rPr lang="pt-BR" dirty="0" smtClean="0"/>
              <a:t>Tomando os valores de Li do Exemplo 5.2: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37433"/>
            <a:ext cx="2846278" cy="7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12" y="2472983"/>
            <a:ext cx="3491846" cy="30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126346" cy="23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592238" y="4682878"/>
            <a:ext cx="3442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Notar que L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(</a:t>
            </a:r>
            <a:r>
              <a:rPr lang="pt-BR" sz="2400" dirty="0" err="1" smtClean="0"/>
              <a:t>x</a:t>
            </a:r>
            <a:r>
              <a:rPr lang="pt-BR" sz="2400" baseline="-25000" dirty="0" err="1" smtClean="0"/>
              <a:t>k</a:t>
            </a:r>
            <a:r>
              <a:rPr lang="pt-BR" sz="2400" dirty="0" smtClean="0"/>
              <a:t>) só assume os valores 1 ou 0 .</a:t>
            </a:r>
            <a:endParaRPr lang="pt-BR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96297"/>
            <a:ext cx="3454256" cy="48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5.1 (Prova)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27630"/>
            <a:ext cx="8153400" cy="1108720"/>
          </a:xfrm>
        </p:spPr>
        <p:txBody>
          <a:bodyPr/>
          <a:lstStyle/>
          <a:p>
            <a:r>
              <a:rPr lang="pt-BR" dirty="0" smtClean="0"/>
              <a:t>Unicidade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829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29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3861048"/>
            <a:ext cx="8496944" cy="269064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/>
              <a:t>(I) D(x) é um polinômio de grau não superior a n.</a:t>
            </a:r>
          </a:p>
          <a:p>
            <a:pPr lvl="1"/>
            <a:r>
              <a:rPr lang="pt-BR" dirty="0" smtClean="0"/>
              <a:t>(II) D(xi) = </a:t>
            </a:r>
            <a:r>
              <a:rPr lang="pt-BR" dirty="0" err="1" smtClean="0"/>
              <a:t>Pa</a:t>
            </a:r>
            <a:r>
              <a:rPr lang="pt-BR" dirty="0" smtClean="0"/>
              <a:t>(xi) – </a:t>
            </a:r>
            <a:r>
              <a:rPr lang="pt-BR" dirty="0" err="1" smtClean="0"/>
              <a:t>Pb</a:t>
            </a:r>
            <a:r>
              <a:rPr lang="pt-BR" dirty="0" smtClean="0"/>
              <a:t>(xi) = f(xi) – f(xi) = 0; i=0, 1, ..., n.</a:t>
            </a:r>
          </a:p>
          <a:p>
            <a:pPr lvl="1"/>
            <a:r>
              <a:rPr lang="pt-BR" dirty="0" smtClean="0"/>
              <a:t>Logo, D(x) tem n+1 zeros. </a:t>
            </a:r>
          </a:p>
          <a:p>
            <a:pPr lvl="2"/>
            <a:r>
              <a:rPr lang="pt-BR" dirty="0" smtClean="0"/>
              <a:t>Absurdo!</a:t>
            </a:r>
          </a:p>
          <a:p>
            <a:pPr lvl="1"/>
            <a:r>
              <a:rPr lang="pt-BR" dirty="0" smtClean="0"/>
              <a:t>De (I) e (II) temos que D(x) = 0 e, logo, </a:t>
            </a:r>
            <a:r>
              <a:rPr lang="pt-BR" dirty="0" err="1" smtClean="0"/>
              <a:t>Pa</a:t>
            </a:r>
            <a:r>
              <a:rPr lang="pt-BR" dirty="0" smtClean="0"/>
              <a:t>(x) = </a:t>
            </a:r>
            <a:r>
              <a:rPr lang="pt-BR" dirty="0" err="1" smtClean="0"/>
              <a:t>Pb</a:t>
            </a:r>
            <a:r>
              <a:rPr lang="pt-BR" dirty="0" smtClean="0"/>
              <a:t>(x)</a:t>
            </a:r>
          </a:p>
          <a:p>
            <a:pPr lvl="1"/>
            <a:r>
              <a:rPr lang="pt-BR" dirty="0" smtClean="0"/>
              <a:t>Ou seja, é ÚNICO!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8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" y="1916832"/>
            <a:ext cx="8953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Kiusalaas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Python. 2ª edição. 2010.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Interpolação?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 o tabelamento</a:t>
            </a:r>
            <a:r>
              <a:rPr lang="pt-BR" baseline="0" dirty="0" smtClean="0"/>
              <a:t> 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Como encontrar o valor de f para algum x entre [x</a:t>
            </a:r>
            <a:r>
              <a:rPr lang="pt-BR" baseline="-25000" dirty="0" smtClean="0"/>
              <a:t>0</a:t>
            </a:r>
            <a:r>
              <a:rPr lang="pt-BR" baseline="0" dirty="0" smtClean="0"/>
              <a:t>; </a:t>
            </a:r>
            <a:r>
              <a:rPr lang="pt-BR" baseline="0" dirty="0" err="1" smtClean="0"/>
              <a:t>x</a:t>
            </a:r>
            <a:r>
              <a:rPr lang="pt-BR" baseline="-25000" dirty="0" err="1" smtClean="0"/>
              <a:t>n</a:t>
            </a:r>
            <a:r>
              <a:rPr lang="pt-BR" baseline="0" dirty="0" smtClean="0"/>
              <a:t>]?</a:t>
            </a:r>
          </a:p>
          <a:p>
            <a:pPr lvl="1"/>
            <a:r>
              <a:rPr lang="pt-BR" dirty="0" smtClean="0"/>
              <a:t>Se x pertence à tabela, OK.</a:t>
            </a:r>
          </a:p>
          <a:p>
            <a:pPr lvl="1"/>
            <a:r>
              <a:rPr lang="pt-BR" dirty="0" smtClean="0"/>
              <a:t>E se x não pertence à tabela?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34" y="2147932"/>
            <a:ext cx="5819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Interpolação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/>
              <a:t>Para resolver essa situação, determinaremos uma função P que passe exatamente nesses pontos tabelados e a usaremos para calcular o valor aproximado de f.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4289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Interpolação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nosso contexto, vamos aproximar f por um polinômio.</a:t>
            </a:r>
          </a:p>
          <a:p>
            <a:r>
              <a:rPr lang="pt-BR" dirty="0" smtClean="0"/>
              <a:t>P terá,</a:t>
            </a:r>
            <a:r>
              <a:rPr lang="pt-BR" baseline="0" dirty="0" smtClean="0"/>
              <a:t> portanto, a forma: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602492"/>
            <a:ext cx="7191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Dados os pontos</a:t>
            </a:r>
            <a:r>
              <a:rPr lang="pt-BR" baseline="0" dirty="0" smtClean="0"/>
              <a:t> tabelados abaixo, descreva um polinômio que passe exatamente pelos pontos tabelados.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73707"/>
              </p:ext>
            </p:extLst>
          </p:nvPr>
        </p:nvGraphicFramePr>
        <p:xfrm>
          <a:off x="2627784" y="3212976"/>
          <a:ext cx="3456384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1224136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xi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f(xi)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4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reta é um polinômio?</a:t>
            </a:r>
          </a:p>
          <a:p>
            <a:pPr lvl="1"/>
            <a:r>
              <a:rPr lang="pt-BR" dirty="0" smtClean="0"/>
              <a:t>Sim, então podemos aproximar por uma reta...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9568"/>
            <a:ext cx="34850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12368"/>
            <a:ext cx="260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1" y="3645024"/>
            <a:ext cx="2714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01" y="4653136"/>
            <a:ext cx="2724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Há outras formas de aproximar os pontos tabelados por um polinômio?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Entretanto...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456384" cy="209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240360" cy="21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Polinômio interpolador (Def. 5.1)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916832"/>
            <a:ext cx="89058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3156</TotalTime>
  <Words>684</Words>
  <Application>Microsoft Office PowerPoint</Application>
  <PresentationFormat>On-screen Show (4:3)</PresentationFormat>
  <Paragraphs>104</Paragraphs>
  <Slides>30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Tema do Office</vt:lpstr>
      <vt:lpstr>Mediano</vt:lpstr>
      <vt:lpstr>Cálculo Numérico</vt:lpstr>
      <vt:lpstr>Pergunta</vt:lpstr>
      <vt:lpstr>O que é Interpolação?</vt:lpstr>
      <vt:lpstr>Interpolação</vt:lpstr>
      <vt:lpstr>Interpolação</vt:lpstr>
      <vt:lpstr>Exemplo 1</vt:lpstr>
      <vt:lpstr>Exemplo 1</vt:lpstr>
      <vt:lpstr>Exemplo 1</vt:lpstr>
      <vt:lpstr>Polinômio interpolador (Def. 5.1)</vt:lpstr>
      <vt:lpstr>Voltando ao Exemplo 1</vt:lpstr>
      <vt:lpstr>Exercício (Exemplo 5.1)</vt:lpstr>
      <vt:lpstr>Exercício (Exemplo 5.1)</vt:lpstr>
      <vt:lpstr>Comentários</vt:lpstr>
      <vt:lpstr>Pergunta?</vt:lpstr>
      <vt:lpstr>Qual a diferença entre Interpolação e Ajustamento?</vt:lpstr>
      <vt:lpstr>Voltando ao Exemplo 5.1...</vt:lpstr>
      <vt:lpstr>Polinômio Interpolador de Lagrange (Teo. 5.1)</vt:lpstr>
      <vt:lpstr>Exemplo</vt:lpstr>
      <vt:lpstr>Exercício no Quadro</vt:lpstr>
      <vt:lpstr>Exemplo 5.1 (Lagrange)</vt:lpstr>
      <vt:lpstr>Exemplo 5.1 (Lagrange)</vt:lpstr>
      <vt:lpstr>Exemplo 5.1 (Lagrange)</vt:lpstr>
      <vt:lpstr>Exercício de sala - Exemplo 5.2</vt:lpstr>
      <vt:lpstr>Exercício de sala - Exemplo 5.2</vt:lpstr>
      <vt:lpstr>Teorema 5.1 (Prova)</vt:lpstr>
      <vt:lpstr>Teorema 5.1 (Prova)</vt:lpstr>
      <vt:lpstr>Teorema 5.1 (Prova)</vt:lpstr>
      <vt:lpstr>Exercícios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144</cp:revision>
  <dcterms:created xsi:type="dcterms:W3CDTF">2013-05-23T18:15:36Z</dcterms:created>
  <dcterms:modified xsi:type="dcterms:W3CDTF">2014-12-01T17:31:28Z</dcterms:modified>
</cp:coreProperties>
</file>